
<file path=[Content_Types].xml><?xml version="1.0" encoding="utf-8"?>
<Types xmlns="http://schemas.openxmlformats.org/package/2006/content-types">
  <Default ContentType="application/x-fontdata" Extension="fntdata"/>
  <Default ContentType="image/jpeg" Extension="jpeg"/>
  <Default ContentType="image/png" Extension="png"/>
  <Default ContentType="application/vnd.openxmlformats-package.relationships+xml" Extension="rels"/>
  <Default ContentType="image/svg+xml" Extension="svg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embedTrueTypeFonts="true">
  <p:sldMasterIdLst>
    <p:sldMasterId id="2147483648" r:id="rId1"/>
  </p:sldMasterIdLst>
  <p:sldIdLst>
    <p:sldId id="256" r:id="rId6"/>
  </p:sldIdLst>
  <p:sldSz cx="9753600" cy="7315200"/>
  <p:notesSz cx="6858000" cy="9144000"/>
  <p:embeddedFontLst>
    <p:embeddedFont>
      <p:font typeface="Public Sans Bold" charset="1" panose="00000000000000000000"/>
      <p:regular r:id="rId7"/>
    </p:embeddedFont>
    <p:embeddedFont>
      <p:font typeface="Public Sans" charset="1" panose="00000000000000000000"/>
      <p:regular r:id="rId8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74" d="100"/>
          <a:sy n="74" d="100"/>
        </p:scale>
        <p:origin x="-109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2" Target="presProps.xml" Type="http://schemas.openxmlformats.org/officeDocument/2006/relationships/presProps"/><Relationship Id="rId3" Target="viewProps.xml" Type="http://schemas.openxmlformats.org/officeDocument/2006/relationships/viewProps"/><Relationship Id="rId4" Target="theme/theme1.xml" Type="http://schemas.openxmlformats.org/officeDocument/2006/relationships/theme"/><Relationship Id="rId5" Target="tableStyles.xml" Type="http://schemas.openxmlformats.org/officeDocument/2006/relationships/tableStyles"/><Relationship Id="rId6" Target="slides/slide1.xml" Type="http://schemas.openxmlformats.org/officeDocument/2006/relationships/slide"/><Relationship Id="rId7" Target="fonts/font7.fntdata" Type="http://schemas.openxmlformats.org/officeDocument/2006/relationships/font"/><Relationship Id="rId8" Target="fonts/font8.fntdata" Type="http://schemas.openxmlformats.org/officeDocument/2006/relationships/font"/></Relationship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10" Target="../media/image9.png" Type="http://schemas.openxmlformats.org/officeDocument/2006/relationships/image"/><Relationship Id="rId11" Target="../media/image10.svg" Type="http://schemas.openxmlformats.org/officeDocument/2006/relationships/image"/><Relationship Id="rId12" Target="../media/image11.png" Type="http://schemas.openxmlformats.org/officeDocument/2006/relationships/image"/><Relationship Id="rId13" Target="../media/image12.svg" Type="http://schemas.openxmlformats.org/officeDocument/2006/relationships/image"/><Relationship Id="rId2" Target="../media/image1.png" Type="http://schemas.openxmlformats.org/officeDocument/2006/relationships/image"/><Relationship Id="rId3" Target="../media/image2.svg" Type="http://schemas.openxmlformats.org/officeDocument/2006/relationships/image"/><Relationship Id="rId4" Target="../media/image3.png" Type="http://schemas.openxmlformats.org/officeDocument/2006/relationships/image"/><Relationship Id="rId5" Target="../media/image4.svg" Type="http://schemas.openxmlformats.org/officeDocument/2006/relationships/image"/><Relationship Id="rId6" Target="../media/image5.png" Type="http://schemas.openxmlformats.org/officeDocument/2006/relationships/image"/><Relationship Id="rId7" Target="../media/image6.svg" Type="http://schemas.openxmlformats.org/officeDocument/2006/relationships/image"/><Relationship Id="rId8" Target="../media/image7.png" Type="http://schemas.openxmlformats.org/officeDocument/2006/relationships/image"/><Relationship Id="rId9" Target="../media/image8.svg" Type="http://schemas.openxmlformats.org/officeDocument/2006/relationships/image"/></Relationships>
</file>

<file path=ppt/slides/slide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F8F1E2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-10800000">
            <a:off x="606231" y="2919958"/>
            <a:ext cx="1585224" cy="618940"/>
            <a:chOff x="0" y="0"/>
            <a:chExt cx="9237708" cy="3606800"/>
          </a:xfrm>
        </p:grpSpPr>
        <p:sp>
          <p:nvSpPr>
            <p:cNvPr name="Freeform 3" id="3"/>
            <p:cNvSpPr/>
            <p:nvPr/>
          </p:nvSpPr>
          <p:spPr>
            <a:xfrm flipH="false" flipV="false" rot="0">
              <a:off x="0" y="0"/>
              <a:ext cx="9237708" cy="3606800"/>
            </a:xfrm>
            <a:custGeom>
              <a:avLst/>
              <a:gdLst/>
              <a:ahLst/>
              <a:cxnLst/>
              <a:rect r="r" b="b" t="t" l="l"/>
              <a:pathLst>
                <a:path h="3606800" w="9237708">
                  <a:moveTo>
                    <a:pt x="9237708" y="0"/>
                  </a:moveTo>
                  <a:lnTo>
                    <a:pt x="1041400" y="0"/>
                  </a:lnTo>
                  <a:lnTo>
                    <a:pt x="0" y="1803400"/>
                  </a:lnTo>
                  <a:lnTo>
                    <a:pt x="1041400" y="3606800"/>
                  </a:lnTo>
                  <a:lnTo>
                    <a:pt x="9237708" y="3606800"/>
                  </a:lnTo>
                  <a:lnTo>
                    <a:pt x="8196308" y="1803400"/>
                  </a:lnTo>
                  <a:close/>
                </a:path>
              </a:pathLst>
            </a:custGeom>
            <a:solidFill>
              <a:srgbClr val="E7CDC2"/>
            </a:solidFill>
          </p:spPr>
        </p:sp>
      </p:grpSp>
      <p:grpSp>
        <p:nvGrpSpPr>
          <p:cNvPr name="Group 4" id="4"/>
          <p:cNvGrpSpPr/>
          <p:nvPr/>
        </p:nvGrpSpPr>
        <p:grpSpPr>
          <a:xfrm rot="-10800000">
            <a:off x="2089116" y="2919958"/>
            <a:ext cx="1585224" cy="618940"/>
            <a:chOff x="0" y="0"/>
            <a:chExt cx="9237708" cy="3606800"/>
          </a:xfrm>
        </p:grpSpPr>
        <p:sp>
          <p:nvSpPr>
            <p:cNvPr name="Freeform 5" id="5"/>
            <p:cNvSpPr/>
            <p:nvPr/>
          </p:nvSpPr>
          <p:spPr>
            <a:xfrm flipH="false" flipV="false" rot="0">
              <a:off x="0" y="0"/>
              <a:ext cx="9237708" cy="3606800"/>
            </a:xfrm>
            <a:custGeom>
              <a:avLst/>
              <a:gdLst/>
              <a:ahLst/>
              <a:cxnLst/>
              <a:rect r="r" b="b" t="t" l="l"/>
              <a:pathLst>
                <a:path h="3606800" w="9237708">
                  <a:moveTo>
                    <a:pt x="9237708" y="0"/>
                  </a:moveTo>
                  <a:lnTo>
                    <a:pt x="1041400" y="0"/>
                  </a:lnTo>
                  <a:lnTo>
                    <a:pt x="0" y="1803400"/>
                  </a:lnTo>
                  <a:lnTo>
                    <a:pt x="1041400" y="3606800"/>
                  </a:lnTo>
                  <a:lnTo>
                    <a:pt x="9237708" y="3606800"/>
                  </a:lnTo>
                  <a:lnTo>
                    <a:pt x="8196308" y="1803400"/>
                  </a:lnTo>
                  <a:close/>
                </a:path>
              </a:pathLst>
            </a:custGeom>
            <a:solidFill>
              <a:srgbClr val="EFD6B1"/>
            </a:solidFill>
          </p:spPr>
        </p:sp>
      </p:grpSp>
      <p:grpSp>
        <p:nvGrpSpPr>
          <p:cNvPr name="Group 6" id="6"/>
          <p:cNvGrpSpPr/>
          <p:nvPr/>
        </p:nvGrpSpPr>
        <p:grpSpPr>
          <a:xfrm rot="-10800000">
            <a:off x="3576672" y="2919958"/>
            <a:ext cx="1585224" cy="618940"/>
            <a:chOff x="0" y="0"/>
            <a:chExt cx="9237708" cy="3606800"/>
          </a:xfrm>
        </p:grpSpPr>
        <p:sp>
          <p:nvSpPr>
            <p:cNvPr name="Freeform 7" id="7"/>
            <p:cNvSpPr/>
            <p:nvPr/>
          </p:nvSpPr>
          <p:spPr>
            <a:xfrm flipH="false" flipV="false" rot="0">
              <a:off x="0" y="0"/>
              <a:ext cx="9237708" cy="3606800"/>
            </a:xfrm>
            <a:custGeom>
              <a:avLst/>
              <a:gdLst/>
              <a:ahLst/>
              <a:cxnLst/>
              <a:rect r="r" b="b" t="t" l="l"/>
              <a:pathLst>
                <a:path h="3606800" w="9237708">
                  <a:moveTo>
                    <a:pt x="9237708" y="0"/>
                  </a:moveTo>
                  <a:lnTo>
                    <a:pt x="1041400" y="0"/>
                  </a:lnTo>
                  <a:lnTo>
                    <a:pt x="0" y="1803400"/>
                  </a:lnTo>
                  <a:lnTo>
                    <a:pt x="1041400" y="3606800"/>
                  </a:lnTo>
                  <a:lnTo>
                    <a:pt x="9237708" y="3606800"/>
                  </a:lnTo>
                  <a:lnTo>
                    <a:pt x="8196308" y="1803400"/>
                  </a:lnTo>
                  <a:close/>
                </a:path>
              </a:pathLst>
            </a:custGeom>
            <a:solidFill>
              <a:srgbClr val="B2B2CF"/>
            </a:solidFill>
          </p:spPr>
        </p:sp>
      </p:grpSp>
      <p:grpSp>
        <p:nvGrpSpPr>
          <p:cNvPr name="Group 8" id="8"/>
          <p:cNvGrpSpPr/>
          <p:nvPr/>
        </p:nvGrpSpPr>
        <p:grpSpPr>
          <a:xfrm rot="-10800000">
            <a:off x="5059557" y="2919958"/>
            <a:ext cx="1585224" cy="618940"/>
            <a:chOff x="0" y="0"/>
            <a:chExt cx="9237708" cy="3606800"/>
          </a:xfrm>
        </p:grpSpPr>
        <p:sp>
          <p:nvSpPr>
            <p:cNvPr name="Freeform 9" id="9"/>
            <p:cNvSpPr/>
            <p:nvPr/>
          </p:nvSpPr>
          <p:spPr>
            <a:xfrm flipH="false" flipV="false" rot="0">
              <a:off x="0" y="0"/>
              <a:ext cx="9237708" cy="3606800"/>
            </a:xfrm>
            <a:custGeom>
              <a:avLst/>
              <a:gdLst/>
              <a:ahLst/>
              <a:cxnLst/>
              <a:rect r="r" b="b" t="t" l="l"/>
              <a:pathLst>
                <a:path h="3606800" w="9237708">
                  <a:moveTo>
                    <a:pt x="9237708" y="0"/>
                  </a:moveTo>
                  <a:lnTo>
                    <a:pt x="1041400" y="0"/>
                  </a:lnTo>
                  <a:lnTo>
                    <a:pt x="0" y="1803400"/>
                  </a:lnTo>
                  <a:lnTo>
                    <a:pt x="1041400" y="3606800"/>
                  </a:lnTo>
                  <a:lnTo>
                    <a:pt x="9237708" y="3606800"/>
                  </a:lnTo>
                  <a:lnTo>
                    <a:pt x="8196308" y="1803400"/>
                  </a:lnTo>
                  <a:close/>
                </a:path>
              </a:pathLst>
            </a:custGeom>
            <a:solidFill>
              <a:srgbClr val="BEE6DC"/>
            </a:solidFill>
          </p:spPr>
        </p:sp>
      </p:grpSp>
      <p:grpSp>
        <p:nvGrpSpPr>
          <p:cNvPr name="Group 10" id="10"/>
          <p:cNvGrpSpPr/>
          <p:nvPr/>
        </p:nvGrpSpPr>
        <p:grpSpPr>
          <a:xfrm rot="-10800000">
            <a:off x="6547172" y="2919958"/>
            <a:ext cx="1585224" cy="618940"/>
            <a:chOff x="0" y="0"/>
            <a:chExt cx="9237708" cy="3606800"/>
          </a:xfrm>
        </p:grpSpPr>
        <p:sp>
          <p:nvSpPr>
            <p:cNvPr name="Freeform 11" id="11"/>
            <p:cNvSpPr/>
            <p:nvPr/>
          </p:nvSpPr>
          <p:spPr>
            <a:xfrm flipH="false" flipV="false" rot="0">
              <a:off x="0" y="0"/>
              <a:ext cx="9237708" cy="3606800"/>
            </a:xfrm>
            <a:custGeom>
              <a:avLst/>
              <a:gdLst/>
              <a:ahLst/>
              <a:cxnLst/>
              <a:rect r="r" b="b" t="t" l="l"/>
              <a:pathLst>
                <a:path h="3606800" w="9237708">
                  <a:moveTo>
                    <a:pt x="9237708" y="0"/>
                  </a:moveTo>
                  <a:lnTo>
                    <a:pt x="1041400" y="0"/>
                  </a:lnTo>
                  <a:lnTo>
                    <a:pt x="0" y="1803400"/>
                  </a:lnTo>
                  <a:lnTo>
                    <a:pt x="1041400" y="3606800"/>
                  </a:lnTo>
                  <a:lnTo>
                    <a:pt x="9237708" y="3606800"/>
                  </a:lnTo>
                  <a:lnTo>
                    <a:pt x="8196308" y="1803400"/>
                  </a:lnTo>
                  <a:close/>
                </a:path>
              </a:pathLst>
            </a:custGeom>
            <a:solidFill>
              <a:srgbClr val="CBA188"/>
            </a:solidFill>
          </p:spPr>
        </p:sp>
      </p:grpSp>
      <p:grpSp>
        <p:nvGrpSpPr>
          <p:cNvPr name="Group 12" id="12"/>
          <p:cNvGrpSpPr/>
          <p:nvPr/>
        </p:nvGrpSpPr>
        <p:grpSpPr>
          <a:xfrm rot="0">
            <a:off x="4093522" y="3726906"/>
            <a:ext cx="519892" cy="519892"/>
            <a:chOff x="0" y="0"/>
            <a:chExt cx="6350000" cy="6350000"/>
          </a:xfrm>
        </p:grpSpPr>
        <p:sp>
          <p:nvSpPr>
            <p:cNvPr name="Freeform 13" id="13"/>
            <p:cNvSpPr/>
            <p:nvPr/>
          </p:nvSpPr>
          <p:spPr>
            <a:xfrm flipH="false" flipV="false" rot="0">
              <a:off x="0" y="0"/>
              <a:ext cx="6350000" cy="6350000"/>
            </a:xfrm>
            <a:custGeom>
              <a:avLst/>
              <a:gdLst/>
              <a:ahLst/>
              <a:cxnLst/>
              <a:rect r="r" b="b" t="t" l="l"/>
              <a:pathLst>
                <a:path h="6350000" w="6350000">
                  <a:moveTo>
                    <a:pt x="3175000" y="0"/>
                  </a:moveTo>
                  <a:cubicBezTo>
                    <a:pt x="1421496" y="0"/>
                    <a:pt x="0" y="1421496"/>
                    <a:pt x="0" y="3175000"/>
                  </a:cubicBezTo>
                  <a:cubicBezTo>
                    <a:pt x="0" y="4928504"/>
                    <a:pt x="1421496" y="6350000"/>
                    <a:pt x="3175000" y="6350000"/>
                  </a:cubicBezTo>
                  <a:cubicBezTo>
                    <a:pt x="4928504" y="6350000"/>
                    <a:pt x="6350000" y="4928504"/>
                    <a:pt x="6350000" y="3175000"/>
                  </a:cubicBezTo>
                  <a:cubicBezTo>
                    <a:pt x="6350000" y="1421496"/>
                    <a:pt x="4928504" y="0"/>
                    <a:pt x="3175000" y="0"/>
                  </a:cubicBezTo>
                  <a:close/>
                </a:path>
              </a:pathLst>
            </a:custGeom>
            <a:solidFill>
              <a:srgbClr val="B2B2CF"/>
            </a:solidFill>
          </p:spPr>
        </p:sp>
      </p:grpSp>
      <p:grpSp>
        <p:nvGrpSpPr>
          <p:cNvPr name="Group 14" id="14"/>
          <p:cNvGrpSpPr/>
          <p:nvPr/>
        </p:nvGrpSpPr>
        <p:grpSpPr>
          <a:xfrm rot="0">
            <a:off x="5610305" y="3702736"/>
            <a:ext cx="519892" cy="519892"/>
            <a:chOff x="0" y="0"/>
            <a:chExt cx="6350000" cy="6350000"/>
          </a:xfrm>
        </p:grpSpPr>
        <p:sp>
          <p:nvSpPr>
            <p:cNvPr name="Freeform 15" id="15"/>
            <p:cNvSpPr/>
            <p:nvPr/>
          </p:nvSpPr>
          <p:spPr>
            <a:xfrm flipH="false" flipV="false" rot="0">
              <a:off x="0" y="0"/>
              <a:ext cx="6350000" cy="6350000"/>
            </a:xfrm>
            <a:custGeom>
              <a:avLst/>
              <a:gdLst/>
              <a:ahLst/>
              <a:cxnLst/>
              <a:rect r="r" b="b" t="t" l="l"/>
              <a:pathLst>
                <a:path h="6350000" w="6350000">
                  <a:moveTo>
                    <a:pt x="3175000" y="0"/>
                  </a:moveTo>
                  <a:cubicBezTo>
                    <a:pt x="1421496" y="0"/>
                    <a:pt x="0" y="1421496"/>
                    <a:pt x="0" y="3175000"/>
                  </a:cubicBezTo>
                  <a:cubicBezTo>
                    <a:pt x="0" y="4928504"/>
                    <a:pt x="1421496" y="6350000"/>
                    <a:pt x="3175000" y="6350000"/>
                  </a:cubicBezTo>
                  <a:cubicBezTo>
                    <a:pt x="4928504" y="6350000"/>
                    <a:pt x="6350000" y="4928504"/>
                    <a:pt x="6350000" y="3175000"/>
                  </a:cubicBezTo>
                  <a:cubicBezTo>
                    <a:pt x="6350000" y="1421496"/>
                    <a:pt x="4928504" y="0"/>
                    <a:pt x="3175000" y="0"/>
                  </a:cubicBezTo>
                  <a:close/>
                </a:path>
              </a:pathLst>
            </a:custGeom>
            <a:solidFill>
              <a:srgbClr val="BEE6DC"/>
            </a:solidFill>
          </p:spPr>
        </p:sp>
      </p:grpSp>
      <p:grpSp>
        <p:nvGrpSpPr>
          <p:cNvPr name="Group 16" id="16"/>
          <p:cNvGrpSpPr/>
          <p:nvPr/>
        </p:nvGrpSpPr>
        <p:grpSpPr>
          <a:xfrm rot="0">
            <a:off x="2576739" y="3702736"/>
            <a:ext cx="519892" cy="519892"/>
            <a:chOff x="0" y="0"/>
            <a:chExt cx="6350000" cy="6350000"/>
          </a:xfrm>
        </p:grpSpPr>
        <p:sp>
          <p:nvSpPr>
            <p:cNvPr name="Freeform 17" id="17"/>
            <p:cNvSpPr/>
            <p:nvPr/>
          </p:nvSpPr>
          <p:spPr>
            <a:xfrm flipH="false" flipV="false" rot="0">
              <a:off x="0" y="0"/>
              <a:ext cx="6350000" cy="6350000"/>
            </a:xfrm>
            <a:custGeom>
              <a:avLst/>
              <a:gdLst/>
              <a:ahLst/>
              <a:cxnLst/>
              <a:rect r="r" b="b" t="t" l="l"/>
              <a:pathLst>
                <a:path h="6350000" w="6350000">
                  <a:moveTo>
                    <a:pt x="3175000" y="0"/>
                  </a:moveTo>
                  <a:cubicBezTo>
                    <a:pt x="1421496" y="0"/>
                    <a:pt x="0" y="1421496"/>
                    <a:pt x="0" y="3175000"/>
                  </a:cubicBezTo>
                  <a:cubicBezTo>
                    <a:pt x="0" y="4928504"/>
                    <a:pt x="1421496" y="6350000"/>
                    <a:pt x="3175000" y="6350000"/>
                  </a:cubicBezTo>
                  <a:cubicBezTo>
                    <a:pt x="4928504" y="6350000"/>
                    <a:pt x="6350000" y="4928504"/>
                    <a:pt x="6350000" y="3175000"/>
                  </a:cubicBezTo>
                  <a:cubicBezTo>
                    <a:pt x="6350000" y="1421496"/>
                    <a:pt x="4928504" y="0"/>
                    <a:pt x="3175000" y="0"/>
                  </a:cubicBezTo>
                  <a:close/>
                </a:path>
              </a:pathLst>
            </a:custGeom>
            <a:solidFill>
              <a:srgbClr val="EFD6B1"/>
            </a:solidFill>
          </p:spPr>
        </p:sp>
      </p:grpSp>
      <p:grpSp>
        <p:nvGrpSpPr>
          <p:cNvPr name="Group 18" id="18"/>
          <p:cNvGrpSpPr/>
          <p:nvPr/>
        </p:nvGrpSpPr>
        <p:grpSpPr>
          <a:xfrm rot="0">
            <a:off x="1056722" y="3702736"/>
            <a:ext cx="519892" cy="519892"/>
            <a:chOff x="0" y="0"/>
            <a:chExt cx="6350000" cy="6350000"/>
          </a:xfrm>
        </p:grpSpPr>
        <p:sp>
          <p:nvSpPr>
            <p:cNvPr name="Freeform 19" id="19"/>
            <p:cNvSpPr/>
            <p:nvPr/>
          </p:nvSpPr>
          <p:spPr>
            <a:xfrm flipH="false" flipV="false" rot="0">
              <a:off x="0" y="0"/>
              <a:ext cx="6350000" cy="6350000"/>
            </a:xfrm>
            <a:custGeom>
              <a:avLst/>
              <a:gdLst/>
              <a:ahLst/>
              <a:cxnLst/>
              <a:rect r="r" b="b" t="t" l="l"/>
              <a:pathLst>
                <a:path h="6350000" w="6350000">
                  <a:moveTo>
                    <a:pt x="3175000" y="0"/>
                  </a:moveTo>
                  <a:cubicBezTo>
                    <a:pt x="1421496" y="0"/>
                    <a:pt x="0" y="1421496"/>
                    <a:pt x="0" y="3175000"/>
                  </a:cubicBezTo>
                  <a:cubicBezTo>
                    <a:pt x="0" y="4928504"/>
                    <a:pt x="1421496" y="6350000"/>
                    <a:pt x="3175000" y="6350000"/>
                  </a:cubicBezTo>
                  <a:cubicBezTo>
                    <a:pt x="4928504" y="6350000"/>
                    <a:pt x="6350000" y="4928504"/>
                    <a:pt x="6350000" y="3175000"/>
                  </a:cubicBezTo>
                  <a:cubicBezTo>
                    <a:pt x="6350000" y="1421496"/>
                    <a:pt x="4928504" y="0"/>
                    <a:pt x="3175000" y="0"/>
                  </a:cubicBezTo>
                  <a:close/>
                </a:path>
              </a:pathLst>
            </a:custGeom>
            <a:solidFill>
              <a:srgbClr val="E7CDC2"/>
            </a:solidFill>
          </p:spPr>
        </p:sp>
      </p:grpSp>
      <p:grpSp>
        <p:nvGrpSpPr>
          <p:cNvPr name="Group 20" id="20"/>
          <p:cNvGrpSpPr/>
          <p:nvPr/>
        </p:nvGrpSpPr>
        <p:grpSpPr>
          <a:xfrm rot="0">
            <a:off x="6947421" y="3702736"/>
            <a:ext cx="519892" cy="519892"/>
            <a:chOff x="0" y="0"/>
            <a:chExt cx="6350000" cy="6350000"/>
          </a:xfrm>
        </p:grpSpPr>
        <p:sp>
          <p:nvSpPr>
            <p:cNvPr name="Freeform 21" id="21"/>
            <p:cNvSpPr/>
            <p:nvPr/>
          </p:nvSpPr>
          <p:spPr>
            <a:xfrm flipH="false" flipV="false" rot="0">
              <a:off x="0" y="0"/>
              <a:ext cx="6350000" cy="6350000"/>
            </a:xfrm>
            <a:custGeom>
              <a:avLst/>
              <a:gdLst/>
              <a:ahLst/>
              <a:cxnLst/>
              <a:rect r="r" b="b" t="t" l="l"/>
              <a:pathLst>
                <a:path h="6350000" w="6350000">
                  <a:moveTo>
                    <a:pt x="3175000" y="0"/>
                  </a:moveTo>
                  <a:cubicBezTo>
                    <a:pt x="1421496" y="0"/>
                    <a:pt x="0" y="1421496"/>
                    <a:pt x="0" y="3175000"/>
                  </a:cubicBezTo>
                  <a:cubicBezTo>
                    <a:pt x="0" y="4928504"/>
                    <a:pt x="1421496" y="6350000"/>
                    <a:pt x="3175000" y="6350000"/>
                  </a:cubicBezTo>
                  <a:cubicBezTo>
                    <a:pt x="4928504" y="6350000"/>
                    <a:pt x="6350000" y="4928504"/>
                    <a:pt x="6350000" y="3175000"/>
                  </a:cubicBezTo>
                  <a:cubicBezTo>
                    <a:pt x="6350000" y="1421496"/>
                    <a:pt x="4928504" y="0"/>
                    <a:pt x="3175000" y="0"/>
                  </a:cubicBezTo>
                  <a:close/>
                </a:path>
              </a:pathLst>
            </a:custGeom>
            <a:solidFill>
              <a:srgbClr val="CBA188"/>
            </a:solidFill>
          </p:spPr>
        </p:sp>
      </p:grpSp>
      <p:grpSp>
        <p:nvGrpSpPr>
          <p:cNvPr name="Group 22" id="22"/>
          <p:cNvGrpSpPr/>
          <p:nvPr/>
        </p:nvGrpSpPr>
        <p:grpSpPr>
          <a:xfrm rot="-10800000">
            <a:off x="8030998" y="2919958"/>
            <a:ext cx="1585224" cy="618940"/>
            <a:chOff x="0" y="0"/>
            <a:chExt cx="9237708" cy="3606800"/>
          </a:xfrm>
        </p:grpSpPr>
        <p:sp>
          <p:nvSpPr>
            <p:cNvPr name="Freeform 23" id="23"/>
            <p:cNvSpPr/>
            <p:nvPr/>
          </p:nvSpPr>
          <p:spPr>
            <a:xfrm flipH="false" flipV="false" rot="0">
              <a:off x="0" y="0"/>
              <a:ext cx="9237708" cy="3606800"/>
            </a:xfrm>
            <a:custGeom>
              <a:avLst/>
              <a:gdLst/>
              <a:ahLst/>
              <a:cxnLst/>
              <a:rect r="r" b="b" t="t" l="l"/>
              <a:pathLst>
                <a:path h="3606800" w="9237708">
                  <a:moveTo>
                    <a:pt x="9237708" y="0"/>
                  </a:moveTo>
                  <a:lnTo>
                    <a:pt x="1041400" y="0"/>
                  </a:lnTo>
                  <a:lnTo>
                    <a:pt x="0" y="1803400"/>
                  </a:lnTo>
                  <a:lnTo>
                    <a:pt x="1041400" y="3606800"/>
                  </a:lnTo>
                  <a:lnTo>
                    <a:pt x="9237708" y="3606800"/>
                  </a:lnTo>
                  <a:lnTo>
                    <a:pt x="8196308" y="1803400"/>
                  </a:lnTo>
                  <a:close/>
                </a:path>
              </a:pathLst>
            </a:custGeom>
            <a:solidFill>
              <a:srgbClr val="00BF63">
                <a:alpha val="65882"/>
              </a:srgbClr>
            </a:solidFill>
          </p:spPr>
        </p:sp>
      </p:grpSp>
      <p:grpSp>
        <p:nvGrpSpPr>
          <p:cNvPr name="Group 24" id="24"/>
          <p:cNvGrpSpPr/>
          <p:nvPr/>
        </p:nvGrpSpPr>
        <p:grpSpPr>
          <a:xfrm rot="0">
            <a:off x="8543638" y="3702736"/>
            <a:ext cx="519892" cy="519892"/>
            <a:chOff x="0" y="0"/>
            <a:chExt cx="6350000" cy="6350000"/>
          </a:xfrm>
        </p:grpSpPr>
        <p:sp>
          <p:nvSpPr>
            <p:cNvPr name="Freeform 25" id="25"/>
            <p:cNvSpPr/>
            <p:nvPr/>
          </p:nvSpPr>
          <p:spPr>
            <a:xfrm flipH="false" flipV="false" rot="0">
              <a:off x="0" y="0"/>
              <a:ext cx="6350000" cy="6350000"/>
            </a:xfrm>
            <a:custGeom>
              <a:avLst/>
              <a:gdLst/>
              <a:ahLst/>
              <a:cxnLst/>
              <a:rect r="r" b="b" t="t" l="l"/>
              <a:pathLst>
                <a:path h="6350000" w="6350000">
                  <a:moveTo>
                    <a:pt x="3175000" y="0"/>
                  </a:moveTo>
                  <a:cubicBezTo>
                    <a:pt x="1421496" y="0"/>
                    <a:pt x="0" y="1421496"/>
                    <a:pt x="0" y="3175000"/>
                  </a:cubicBezTo>
                  <a:cubicBezTo>
                    <a:pt x="0" y="4928504"/>
                    <a:pt x="1421496" y="6350000"/>
                    <a:pt x="3175000" y="6350000"/>
                  </a:cubicBezTo>
                  <a:cubicBezTo>
                    <a:pt x="4928504" y="6350000"/>
                    <a:pt x="6350000" y="4928504"/>
                    <a:pt x="6350000" y="3175000"/>
                  </a:cubicBezTo>
                  <a:cubicBezTo>
                    <a:pt x="6350000" y="1421496"/>
                    <a:pt x="4928504" y="0"/>
                    <a:pt x="3175000" y="0"/>
                  </a:cubicBezTo>
                  <a:close/>
                </a:path>
              </a:pathLst>
            </a:custGeom>
            <a:solidFill>
              <a:srgbClr val="00BF63">
                <a:alpha val="69804"/>
              </a:srgbClr>
            </a:solidFill>
          </p:spPr>
        </p:sp>
      </p:grpSp>
      <p:sp>
        <p:nvSpPr>
          <p:cNvPr name="Freeform 26" id="26"/>
          <p:cNvSpPr/>
          <p:nvPr/>
        </p:nvSpPr>
        <p:spPr>
          <a:xfrm flipH="false" flipV="false" rot="0">
            <a:off x="8600888" y="3858293"/>
            <a:ext cx="425013" cy="253462"/>
          </a:xfrm>
          <a:custGeom>
            <a:avLst/>
            <a:gdLst/>
            <a:ahLst/>
            <a:cxnLst/>
            <a:rect r="r" b="b" t="t" l="l"/>
            <a:pathLst>
              <a:path h="253462" w="425013">
                <a:moveTo>
                  <a:pt x="0" y="0"/>
                </a:moveTo>
                <a:lnTo>
                  <a:pt x="425013" y="0"/>
                </a:lnTo>
                <a:lnTo>
                  <a:pt x="425013" y="253462"/>
                </a:lnTo>
                <a:lnTo>
                  <a:pt x="0" y="253462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27" id="27"/>
          <p:cNvSpPr/>
          <p:nvPr/>
        </p:nvSpPr>
        <p:spPr>
          <a:xfrm flipH="false" flipV="false" rot="0">
            <a:off x="1195843" y="3779051"/>
            <a:ext cx="304571" cy="318922"/>
          </a:xfrm>
          <a:custGeom>
            <a:avLst/>
            <a:gdLst/>
            <a:ahLst/>
            <a:cxnLst/>
            <a:rect r="r" b="b" t="t" l="l"/>
            <a:pathLst>
              <a:path h="318922" w="304571">
                <a:moveTo>
                  <a:pt x="0" y="0"/>
                </a:moveTo>
                <a:lnTo>
                  <a:pt x="304571" y="0"/>
                </a:lnTo>
                <a:lnTo>
                  <a:pt x="304571" y="318922"/>
                </a:lnTo>
                <a:lnTo>
                  <a:pt x="0" y="318922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28" id="28"/>
          <p:cNvSpPr/>
          <p:nvPr/>
        </p:nvSpPr>
        <p:spPr>
          <a:xfrm flipH="false" flipV="false" rot="0">
            <a:off x="2669992" y="3795989"/>
            <a:ext cx="333385" cy="333385"/>
          </a:xfrm>
          <a:custGeom>
            <a:avLst/>
            <a:gdLst/>
            <a:ahLst/>
            <a:cxnLst/>
            <a:rect r="r" b="b" t="t" l="l"/>
            <a:pathLst>
              <a:path h="333385" w="333385">
                <a:moveTo>
                  <a:pt x="0" y="0"/>
                </a:moveTo>
                <a:lnTo>
                  <a:pt x="333385" y="0"/>
                </a:lnTo>
                <a:lnTo>
                  <a:pt x="333385" y="333386"/>
                </a:lnTo>
                <a:lnTo>
                  <a:pt x="0" y="333386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29" id="29"/>
          <p:cNvSpPr/>
          <p:nvPr/>
        </p:nvSpPr>
        <p:spPr>
          <a:xfrm flipH="false" flipV="false" rot="0">
            <a:off x="4188654" y="3896255"/>
            <a:ext cx="333039" cy="203986"/>
          </a:xfrm>
          <a:custGeom>
            <a:avLst/>
            <a:gdLst/>
            <a:ahLst/>
            <a:cxnLst/>
            <a:rect r="r" b="b" t="t" l="l"/>
            <a:pathLst>
              <a:path h="203986" w="333039">
                <a:moveTo>
                  <a:pt x="0" y="0"/>
                </a:moveTo>
                <a:lnTo>
                  <a:pt x="333039" y="0"/>
                </a:lnTo>
                <a:lnTo>
                  <a:pt x="333039" y="203986"/>
                </a:lnTo>
                <a:lnTo>
                  <a:pt x="0" y="203986"/>
                </a:lnTo>
                <a:lnTo>
                  <a:pt x="0" y="0"/>
                </a:lnTo>
                <a:close/>
              </a:path>
            </a:pathLst>
          </a:custGeom>
          <a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30" id="30"/>
          <p:cNvSpPr/>
          <p:nvPr/>
        </p:nvSpPr>
        <p:spPr>
          <a:xfrm flipH="false" flipV="false" rot="0">
            <a:off x="5730595" y="3844019"/>
            <a:ext cx="279312" cy="266616"/>
          </a:xfrm>
          <a:custGeom>
            <a:avLst/>
            <a:gdLst/>
            <a:ahLst/>
            <a:cxnLst/>
            <a:rect r="r" b="b" t="t" l="l"/>
            <a:pathLst>
              <a:path h="266616" w="279312">
                <a:moveTo>
                  <a:pt x="0" y="0"/>
                </a:moveTo>
                <a:lnTo>
                  <a:pt x="279312" y="0"/>
                </a:lnTo>
                <a:lnTo>
                  <a:pt x="279312" y="266616"/>
                </a:lnTo>
                <a:lnTo>
                  <a:pt x="0" y="266616"/>
                </a:lnTo>
                <a:lnTo>
                  <a:pt x="0" y="0"/>
                </a:lnTo>
                <a:close/>
              </a:path>
            </a:pathLst>
          </a:custGeom>
          <a:blipFill>
            <a:blip r:embed="rId10">
              <a:extLs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31" id="31"/>
          <p:cNvSpPr/>
          <p:nvPr/>
        </p:nvSpPr>
        <p:spPr>
          <a:xfrm flipH="false" flipV="false" rot="0">
            <a:off x="7082760" y="3771632"/>
            <a:ext cx="321530" cy="338452"/>
          </a:xfrm>
          <a:custGeom>
            <a:avLst/>
            <a:gdLst/>
            <a:ahLst/>
            <a:cxnLst/>
            <a:rect r="r" b="b" t="t" l="l"/>
            <a:pathLst>
              <a:path h="338452" w="321530">
                <a:moveTo>
                  <a:pt x="0" y="0"/>
                </a:moveTo>
                <a:lnTo>
                  <a:pt x="321530" y="0"/>
                </a:lnTo>
                <a:lnTo>
                  <a:pt x="321530" y="338452"/>
                </a:lnTo>
                <a:lnTo>
                  <a:pt x="0" y="338452"/>
                </a:lnTo>
                <a:lnTo>
                  <a:pt x="0" y="0"/>
                </a:lnTo>
                <a:close/>
              </a:path>
            </a:pathLst>
          </a:custGeom>
          <a:blipFill>
            <a:blip r:embed="rId12">
              <a:extLst>
                <a:ext uri="{96DAC541-7B7A-43D3-8B79-37D633B846F1}">
                  <asvg:svgBlip xmlns:asvg="http://schemas.microsoft.com/office/drawing/2016/SVG/main" r:embed="rId1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32" id="32"/>
          <p:cNvSpPr txBox="true"/>
          <p:nvPr/>
        </p:nvSpPr>
        <p:spPr>
          <a:xfrm rot="0">
            <a:off x="606231" y="2627782"/>
            <a:ext cx="1585224" cy="16588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253"/>
              </a:lnSpc>
            </a:pPr>
            <a:r>
              <a:rPr lang="en-US" b="true" sz="1044">
                <a:solidFill>
                  <a:srgbClr val="404040"/>
                </a:solidFill>
                <a:latin typeface="Public Sans Bold"/>
                <a:ea typeface="Public Sans Bold"/>
                <a:cs typeface="Public Sans Bold"/>
                <a:sym typeface="Public Sans Bold"/>
              </a:rPr>
              <a:t>Pre-Listing Phase</a:t>
            </a:r>
          </a:p>
        </p:txBody>
      </p:sp>
      <p:sp>
        <p:nvSpPr>
          <p:cNvPr name="TextBox 33" id="33"/>
          <p:cNvSpPr txBox="true"/>
          <p:nvPr/>
        </p:nvSpPr>
        <p:spPr>
          <a:xfrm rot="0">
            <a:off x="2095902" y="2627782"/>
            <a:ext cx="1578438" cy="16588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253"/>
              </a:lnSpc>
            </a:pPr>
            <a:r>
              <a:rPr lang="en-US" b="true" sz="1044">
                <a:solidFill>
                  <a:srgbClr val="404040"/>
                </a:solidFill>
                <a:latin typeface="Public Sans Bold"/>
                <a:ea typeface="Public Sans Bold"/>
                <a:cs typeface="Public Sans Bold"/>
                <a:sym typeface="Public Sans Bold"/>
              </a:rPr>
              <a:t>Listing Phase</a:t>
            </a:r>
          </a:p>
        </p:txBody>
      </p:sp>
      <p:sp>
        <p:nvSpPr>
          <p:cNvPr name="TextBox 34" id="34"/>
          <p:cNvSpPr txBox="true"/>
          <p:nvPr/>
        </p:nvSpPr>
        <p:spPr>
          <a:xfrm rot="0">
            <a:off x="3576672" y="2627782"/>
            <a:ext cx="1585224" cy="16588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253"/>
              </a:lnSpc>
            </a:pPr>
            <a:r>
              <a:rPr lang="en-US" b="true" sz="1044">
                <a:solidFill>
                  <a:srgbClr val="404040"/>
                </a:solidFill>
                <a:latin typeface="Public Sans Bold"/>
                <a:ea typeface="Public Sans Bold"/>
                <a:cs typeface="Public Sans Bold"/>
                <a:sym typeface="Public Sans Bold"/>
              </a:rPr>
              <a:t>Offer Acceptance</a:t>
            </a:r>
          </a:p>
        </p:txBody>
      </p:sp>
      <p:sp>
        <p:nvSpPr>
          <p:cNvPr name="TextBox 35" id="35"/>
          <p:cNvSpPr txBox="true"/>
          <p:nvPr/>
        </p:nvSpPr>
        <p:spPr>
          <a:xfrm rot="0">
            <a:off x="5059557" y="2549594"/>
            <a:ext cx="1585224" cy="322248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253"/>
              </a:lnSpc>
            </a:pPr>
            <a:r>
              <a:rPr lang="en-US" b="true" sz="1044">
                <a:solidFill>
                  <a:srgbClr val="404040"/>
                </a:solidFill>
                <a:latin typeface="Public Sans Bold"/>
                <a:ea typeface="Public Sans Bold"/>
                <a:cs typeface="Public Sans Bold"/>
                <a:sym typeface="Public Sans Bold"/>
              </a:rPr>
              <a:t>Inspection and Contingencies</a:t>
            </a:r>
          </a:p>
        </p:txBody>
      </p:sp>
      <p:sp>
        <p:nvSpPr>
          <p:cNvPr name="TextBox 36" id="36"/>
          <p:cNvSpPr txBox="true"/>
          <p:nvPr/>
        </p:nvSpPr>
        <p:spPr>
          <a:xfrm rot="0">
            <a:off x="6547172" y="2627782"/>
            <a:ext cx="1585224" cy="16588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253"/>
              </a:lnSpc>
            </a:pPr>
            <a:r>
              <a:rPr lang="en-US" b="true" sz="1044">
                <a:solidFill>
                  <a:srgbClr val="404040"/>
                </a:solidFill>
                <a:latin typeface="Public Sans Bold"/>
                <a:ea typeface="Public Sans Bold"/>
                <a:cs typeface="Public Sans Bold"/>
                <a:sym typeface="Public Sans Bold"/>
              </a:rPr>
              <a:t>Pre-Closing</a:t>
            </a:r>
          </a:p>
        </p:txBody>
      </p:sp>
      <p:sp>
        <p:nvSpPr>
          <p:cNvPr name="TextBox 37" id="37"/>
          <p:cNvSpPr txBox="true"/>
          <p:nvPr/>
        </p:nvSpPr>
        <p:spPr>
          <a:xfrm rot="0">
            <a:off x="481957" y="4401062"/>
            <a:ext cx="1530004" cy="185792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413"/>
              </a:lnSpc>
              <a:spcBef>
                <a:spcPct val="0"/>
              </a:spcBef>
            </a:pPr>
            <a:r>
              <a:rPr lang="en-US" b="true" sz="1177">
                <a:solidFill>
                  <a:srgbClr val="404040"/>
                </a:solidFill>
                <a:latin typeface="Public Sans Bold"/>
                <a:ea typeface="Public Sans Bold"/>
                <a:cs typeface="Public Sans Bold"/>
                <a:sym typeface="Public Sans Bold"/>
              </a:rPr>
              <a:t>WORKFLOW</a:t>
            </a:r>
          </a:p>
        </p:txBody>
      </p:sp>
      <p:sp>
        <p:nvSpPr>
          <p:cNvPr name="TextBox 38" id="38"/>
          <p:cNvSpPr txBox="true"/>
          <p:nvPr/>
        </p:nvSpPr>
        <p:spPr>
          <a:xfrm rot="0">
            <a:off x="2158516" y="4399198"/>
            <a:ext cx="1530004" cy="185792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413"/>
              </a:lnSpc>
              <a:spcBef>
                <a:spcPct val="0"/>
              </a:spcBef>
            </a:pPr>
            <a:r>
              <a:rPr lang="en-US" b="true" sz="1177">
                <a:solidFill>
                  <a:srgbClr val="404040"/>
                </a:solidFill>
                <a:latin typeface="Public Sans Bold"/>
                <a:ea typeface="Public Sans Bold"/>
                <a:cs typeface="Public Sans Bold"/>
                <a:sym typeface="Public Sans Bold"/>
              </a:rPr>
              <a:t>WORKFLOW</a:t>
            </a:r>
          </a:p>
        </p:txBody>
      </p:sp>
      <p:sp>
        <p:nvSpPr>
          <p:cNvPr name="TextBox 39" id="39"/>
          <p:cNvSpPr txBox="true"/>
          <p:nvPr/>
        </p:nvSpPr>
        <p:spPr>
          <a:xfrm rot="0">
            <a:off x="3517539" y="4401062"/>
            <a:ext cx="1530004" cy="185792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413"/>
              </a:lnSpc>
              <a:spcBef>
                <a:spcPct val="0"/>
              </a:spcBef>
            </a:pPr>
            <a:r>
              <a:rPr lang="en-US" b="true" sz="1177">
                <a:solidFill>
                  <a:srgbClr val="404040"/>
                </a:solidFill>
                <a:latin typeface="Public Sans Bold"/>
                <a:ea typeface="Public Sans Bold"/>
                <a:cs typeface="Public Sans Bold"/>
                <a:sym typeface="Public Sans Bold"/>
              </a:rPr>
              <a:t>WORKFLOW</a:t>
            </a:r>
          </a:p>
        </p:txBody>
      </p:sp>
      <p:sp>
        <p:nvSpPr>
          <p:cNvPr name="TextBox 40" id="40"/>
          <p:cNvSpPr txBox="true"/>
          <p:nvPr/>
        </p:nvSpPr>
        <p:spPr>
          <a:xfrm rot="0">
            <a:off x="4934926" y="4401062"/>
            <a:ext cx="1530004" cy="185792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413"/>
              </a:lnSpc>
              <a:spcBef>
                <a:spcPct val="0"/>
              </a:spcBef>
            </a:pPr>
            <a:r>
              <a:rPr lang="en-US" b="true" sz="1177">
                <a:solidFill>
                  <a:srgbClr val="404040"/>
                </a:solidFill>
                <a:latin typeface="Public Sans Bold"/>
                <a:ea typeface="Public Sans Bold"/>
                <a:cs typeface="Public Sans Bold"/>
                <a:sym typeface="Public Sans Bold"/>
              </a:rPr>
              <a:t>WORKFLOW</a:t>
            </a:r>
          </a:p>
        </p:txBody>
      </p:sp>
      <p:sp>
        <p:nvSpPr>
          <p:cNvPr name="TextBox 41" id="41"/>
          <p:cNvSpPr txBox="true"/>
          <p:nvPr/>
        </p:nvSpPr>
        <p:spPr>
          <a:xfrm rot="0">
            <a:off x="6414667" y="4401062"/>
            <a:ext cx="1530004" cy="185792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413"/>
              </a:lnSpc>
              <a:spcBef>
                <a:spcPct val="0"/>
              </a:spcBef>
            </a:pPr>
            <a:r>
              <a:rPr lang="en-US" b="true" sz="1177">
                <a:solidFill>
                  <a:srgbClr val="404040"/>
                </a:solidFill>
                <a:latin typeface="Public Sans Bold"/>
                <a:ea typeface="Public Sans Bold"/>
                <a:cs typeface="Public Sans Bold"/>
                <a:sym typeface="Public Sans Bold"/>
              </a:rPr>
              <a:t>WORKFLOW</a:t>
            </a:r>
          </a:p>
        </p:txBody>
      </p:sp>
      <p:sp>
        <p:nvSpPr>
          <p:cNvPr name="TextBox 42" id="42"/>
          <p:cNvSpPr txBox="true"/>
          <p:nvPr/>
        </p:nvSpPr>
        <p:spPr>
          <a:xfrm rot="0">
            <a:off x="1852345" y="1159312"/>
            <a:ext cx="5772178" cy="733388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879"/>
              </a:lnSpc>
              <a:spcBef>
                <a:spcPct val="0"/>
              </a:spcBef>
            </a:pPr>
            <a:r>
              <a:rPr lang="en-US" b="true" sz="2400">
                <a:solidFill>
                  <a:srgbClr val="404040"/>
                </a:solidFill>
                <a:latin typeface="Public Sans Bold"/>
                <a:ea typeface="Public Sans Bold"/>
                <a:cs typeface="Public Sans Bold"/>
                <a:sym typeface="Public Sans Bold"/>
              </a:rPr>
              <a:t>Real Est</a:t>
            </a:r>
            <a:r>
              <a:rPr lang="en-US" b="true" sz="2400">
                <a:solidFill>
                  <a:srgbClr val="404040"/>
                </a:solidFill>
                <a:latin typeface="Public Sans Bold"/>
                <a:ea typeface="Public Sans Bold"/>
                <a:cs typeface="Public Sans Bold"/>
                <a:sym typeface="Public Sans Bold"/>
              </a:rPr>
              <a:t>ate Transaction Process Flow (Seller's Perspective)</a:t>
            </a:r>
          </a:p>
        </p:txBody>
      </p:sp>
      <p:sp>
        <p:nvSpPr>
          <p:cNvPr name="TextBox 43" id="43"/>
          <p:cNvSpPr txBox="true"/>
          <p:nvPr/>
        </p:nvSpPr>
        <p:spPr>
          <a:xfrm rot="0">
            <a:off x="270055" y="4630699"/>
            <a:ext cx="1689911" cy="154670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 marL="186481" indent="-93240" lvl="1">
              <a:lnSpc>
                <a:spcPts val="1122"/>
              </a:lnSpc>
              <a:buFont typeface="Arial"/>
              <a:buChar char="•"/>
            </a:pPr>
            <a:r>
              <a:rPr lang="en-US" sz="863">
                <a:solidFill>
                  <a:srgbClr val="404040"/>
                </a:solidFill>
                <a:latin typeface="Public Sans"/>
                <a:ea typeface="Public Sans"/>
                <a:cs typeface="Public Sans"/>
                <a:sym typeface="Public Sans"/>
              </a:rPr>
              <a:t>Sign Brokerage Rel</a:t>
            </a:r>
            <a:r>
              <a:rPr lang="en-US" sz="863">
                <a:solidFill>
                  <a:srgbClr val="404040"/>
                </a:solidFill>
                <a:latin typeface="Public Sans"/>
                <a:ea typeface="Public Sans"/>
                <a:cs typeface="Public Sans"/>
                <a:sym typeface="Public Sans"/>
              </a:rPr>
              <a:t>ationships Disclosure</a:t>
            </a:r>
          </a:p>
          <a:p>
            <a:pPr algn="l" marL="186481" indent="-93240" lvl="1">
              <a:lnSpc>
                <a:spcPts val="1122"/>
              </a:lnSpc>
              <a:buFont typeface="Arial"/>
              <a:buChar char="•"/>
            </a:pPr>
            <a:r>
              <a:rPr lang="en-US" sz="863">
                <a:solidFill>
                  <a:srgbClr val="404040"/>
                </a:solidFill>
                <a:latin typeface="Public Sans"/>
                <a:ea typeface="Public Sans"/>
                <a:cs typeface="Public Sans"/>
                <a:sym typeface="Public Sans"/>
              </a:rPr>
              <a:t>Sign Exclusive Right to Sell Contract</a:t>
            </a:r>
          </a:p>
          <a:p>
            <a:pPr algn="l" marL="186481" indent="-93240" lvl="1">
              <a:lnSpc>
                <a:spcPts val="1122"/>
              </a:lnSpc>
              <a:buFont typeface="Arial"/>
              <a:buChar char="•"/>
            </a:pPr>
            <a:r>
              <a:rPr lang="en-US" sz="863">
                <a:solidFill>
                  <a:srgbClr val="404040"/>
                </a:solidFill>
                <a:latin typeface="Public Sans"/>
                <a:ea typeface="Public Sans"/>
                <a:cs typeface="Public Sans"/>
                <a:sym typeface="Public Sans"/>
              </a:rPr>
              <a:t>Prepare and sign Seller's Disclosure and Condition of Property Addendum</a:t>
            </a:r>
          </a:p>
          <a:p>
            <a:pPr algn="l" marL="186481" indent="-93240" lvl="1">
              <a:lnSpc>
                <a:spcPts val="1122"/>
              </a:lnSpc>
              <a:buFont typeface="Arial"/>
              <a:buChar char="•"/>
            </a:pPr>
            <a:r>
              <a:rPr lang="en-US" sz="863">
                <a:solidFill>
                  <a:srgbClr val="404040"/>
                </a:solidFill>
                <a:latin typeface="Public Sans"/>
                <a:ea typeface="Public Sans"/>
                <a:cs typeface="Public Sans"/>
                <a:sym typeface="Public Sans"/>
              </a:rPr>
              <a:t>Complete Home Inspection and Warranty Disclosures</a:t>
            </a:r>
          </a:p>
          <a:p>
            <a:pPr algn="l" marL="186481" indent="-93240" lvl="1">
              <a:lnSpc>
                <a:spcPts val="1122"/>
              </a:lnSpc>
              <a:buFont typeface="Arial"/>
              <a:buChar char="•"/>
            </a:pPr>
            <a:r>
              <a:rPr lang="en-US" sz="863">
                <a:solidFill>
                  <a:srgbClr val="404040"/>
                </a:solidFill>
                <a:latin typeface="Public Sans"/>
                <a:ea typeface="Public Sans"/>
                <a:cs typeface="Public Sans"/>
                <a:sym typeface="Public Sans"/>
              </a:rPr>
              <a:t>Sign Wire Fraud Disclosure &amp; Acknowledgement</a:t>
            </a:r>
          </a:p>
        </p:txBody>
      </p:sp>
      <p:sp>
        <p:nvSpPr>
          <p:cNvPr name="TextBox 44" id="44"/>
          <p:cNvSpPr txBox="true"/>
          <p:nvPr/>
        </p:nvSpPr>
        <p:spPr>
          <a:xfrm rot="0">
            <a:off x="2045481" y="4630699"/>
            <a:ext cx="1392457" cy="98720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 marL="186481" indent="-93240" lvl="1">
              <a:lnSpc>
                <a:spcPts val="1122"/>
              </a:lnSpc>
              <a:buFont typeface="Arial"/>
              <a:buChar char="•"/>
            </a:pPr>
            <a:r>
              <a:rPr lang="en-US" sz="863">
                <a:solidFill>
                  <a:srgbClr val="404040"/>
                </a:solidFill>
                <a:latin typeface="Public Sans"/>
                <a:ea typeface="Public Sans"/>
                <a:cs typeface="Public Sans"/>
                <a:sym typeface="Public Sans"/>
              </a:rPr>
              <a:t>Property listed on MLS and marketed</a:t>
            </a:r>
          </a:p>
          <a:p>
            <a:pPr algn="l" marL="186481" indent="-93240" lvl="1">
              <a:lnSpc>
                <a:spcPts val="1122"/>
              </a:lnSpc>
              <a:buFont typeface="Arial"/>
              <a:buChar char="•"/>
            </a:pPr>
            <a:r>
              <a:rPr lang="en-US" sz="863">
                <a:solidFill>
                  <a:srgbClr val="404040"/>
                </a:solidFill>
                <a:latin typeface="Public Sans"/>
                <a:ea typeface="Public Sans"/>
                <a:cs typeface="Public Sans"/>
                <a:sym typeface="Public Sans"/>
              </a:rPr>
              <a:t>Showings and open houses conducted</a:t>
            </a:r>
          </a:p>
          <a:p>
            <a:pPr algn="l" marL="186481" indent="-93240" lvl="1">
              <a:lnSpc>
                <a:spcPts val="1122"/>
              </a:lnSpc>
              <a:buFont typeface="Arial"/>
              <a:buChar char="•"/>
            </a:pPr>
            <a:r>
              <a:rPr lang="en-US" sz="863">
                <a:solidFill>
                  <a:srgbClr val="404040"/>
                </a:solidFill>
                <a:latin typeface="Public Sans"/>
                <a:ea typeface="Public Sans"/>
                <a:cs typeface="Public Sans"/>
                <a:sym typeface="Public Sans"/>
              </a:rPr>
              <a:t>Offers received and reviewed</a:t>
            </a:r>
          </a:p>
          <a:p>
            <a:pPr algn="l">
              <a:lnSpc>
                <a:spcPts val="1122"/>
              </a:lnSpc>
            </a:pPr>
          </a:p>
        </p:txBody>
      </p:sp>
      <p:sp>
        <p:nvSpPr>
          <p:cNvPr name="TextBox 45" id="45"/>
          <p:cNvSpPr txBox="true"/>
          <p:nvPr/>
        </p:nvSpPr>
        <p:spPr>
          <a:xfrm rot="0">
            <a:off x="3517539" y="4630699"/>
            <a:ext cx="1392457" cy="98720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 marL="186481" indent="-93240" lvl="1">
              <a:lnSpc>
                <a:spcPts val="1122"/>
              </a:lnSpc>
              <a:buFont typeface="Arial"/>
              <a:buChar char="•"/>
            </a:pPr>
            <a:r>
              <a:rPr lang="en-US" sz="863">
                <a:solidFill>
                  <a:srgbClr val="404040"/>
                </a:solidFill>
                <a:latin typeface="Public Sans"/>
                <a:ea typeface="Public Sans"/>
                <a:cs typeface="Public Sans"/>
                <a:sym typeface="Public Sans"/>
              </a:rPr>
              <a:t>Negotiate terms with buyer</a:t>
            </a:r>
          </a:p>
          <a:p>
            <a:pPr algn="l" marL="186481" indent="-93240" lvl="1">
              <a:lnSpc>
                <a:spcPts val="1122"/>
              </a:lnSpc>
              <a:buFont typeface="Arial"/>
              <a:buChar char="•"/>
            </a:pPr>
            <a:r>
              <a:rPr lang="en-US" sz="863">
                <a:solidFill>
                  <a:srgbClr val="404040"/>
                </a:solidFill>
                <a:latin typeface="Public Sans"/>
                <a:ea typeface="Public Sans"/>
                <a:cs typeface="Public Sans"/>
                <a:sym typeface="Public Sans"/>
              </a:rPr>
              <a:t>Sign Sales Contract (e.g., LBOR Sales Contract)</a:t>
            </a:r>
          </a:p>
          <a:p>
            <a:pPr algn="l" marL="186481" indent="-93240" lvl="1">
              <a:lnSpc>
                <a:spcPts val="1122"/>
              </a:lnSpc>
              <a:buFont typeface="Arial"/>
              <a:buChar char="•"/>
            </a:pPr>
            <a:r>
              <a:rPr lang="en-US" sz="863">
                <a:solidFill>
                  <a:srgbClr val="404040"/>
                </a:solidFill>
                <a:latin typeface="Public Sans"/>
                <a:ea typeface="Public Sans"/>
                <a:cs typeface="Public Sans"/>
                <a:sym typeface="Public Sans"/>
              </a:rPr>
              <a:t>Provide Estimated Proceeds Worksheet</a:t>
            </a:r>
          </a:p>
        </p:txBody>
      </p:sp>
      <p:sp>
        <p:nvSpPr>
          <p:cNvPr name="TextBox 46" id="46"/>
          <p:cNvSpPr txBox="true"/>
          <p:nvPr/>
        </p:nvSpPr>
        <p:spPr>
          <a:xfrm rot="0">
            <a:off x="4991578" y="4630699"/>
            <a:ext cx="1392457" cy="126695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 marL="186481" indent="-93240" lvl="1">
              <a:lnSpc>
                <a:spcPts val="1122"/>
              </a:lnSpc>
              <a:buFont typeface="Arial"/>
              <a:buChar char="•"/>
            </a:pPr>
            <a:r>
              <a:rPr lang="en-US" sz="863">
                <a:solidFill>
                  <a:srgbClr val="404040"/>
                </a:solidFill>
                <a:latin typeface="Public Sans"/>
                <a:ea typeface="Public Sans"/>
                <a:cs typeface="Public Sans"/>
                <a:sym typeface="Public Sans"/>
              </a:rPr>
              <a:t>Buyer conducts home inspection</a:t>
            </a:r>
          </a:p>
          <a:p>
            <a:pPr algn="l" marL="186481" indent="-93240" lvl="1">
              <a:lnSpc>
                <a:spcPts val="1122"/>
              </a:lnSpc>
              <a:buFont typeface="Arial"/>
              <a:buChar char="•"/>
            </a:pPr>
            <a:r>
              <a:rPr lang="en-US" sz="863">
                <a:solidFill>
                  <a:srgbClr val="404040"/>
                </a:solidFill>
                <a:latin typeface="Public Sans"/>
                <a:ea typeface="Public Sans"/>
                <a:cs typeface="Public Sans"/>
                <a:sym typeface="Public Sans"/>
              </a:rPr>
              <a:t>Resolve inspection findings (e.g., Resolution of Unacceptable Conditions)</a:t>
            </a:r>
          </a:p>
          <a:p>
            <a:pPr algn="l" marL="186481" indent="-93240" lvl="1">
              <a:lnSpc>
                <a:spcPts val="1122"/>
              </a:lnSpc>
              <a:buFont typeface="Arial"/>
              <a:buChar char="•"/>
            </a:pPr>
            <a:r>
              <a:rPr lang="en-US" sz="863">
                <a:solidFill>
                  <a:srgbClr val="404040"/>
                </a:solidFill>
                <a:latin typeface="Public Sans"/>
                <a:ea typeface="Public Sans"/>
                <a:cs typeface="Public Sans"/>
                <a:sym typeface="Public Sans"/>
              </a:rPr>
              <a:t>Amendments to the contract as needed</a:t>
            </a:r>
          </a:p>
        </p:txBody>
      </p:sp>
      <p:sp>
        <p:nvSpPr>
          <p:cNvPr name="TextBox 47" id="47"/>
          <p:cNvSpPr txBox="true"/>
          <p:nvPr/>
        </p:nvSpPr>
        <p:spPr>
          <a:xfrm rot="0">
            <a:off x="6511138" y="4630699"/>
            <a:ext cx="1392457" cy="1373382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 marL="185675" indent="-92837" lvl="1">
              <a:lnSpc>
                <a:spcPts val="1118"/>
              </a:lnSpc>
              <a:buFont typeface="Arial"/>
              <a:buChar char="•"/>
            </a:pPr>
            <a:r>
              <a:rPr lang="en-US" sz="860">
                <a:solidFill>
                  <a:srgbClr val="404040"/>
                </a:solidFill>
                <a:latin typeface="Public Sans"/>
                <a:ea typeface="Public Sans"/>
                <a:cs typeface="Public Sans"/>
                <a:sym typeface="Public Sans"/>
              </a:rPr>
              <a:t>Update legal documents (e.g., marital status, legal description)</a:t>
            </a:r>
          </a:p>
          <a:p>
            <a:pPr algn="l" marL="185675" indent="-92837" lvl="1">
              <a:lnSpc>
                <a:spcPts val="1118"/>
              </a:lnSpc>
              <a:buFont typeface="Arial"/>
              <a:buChar char="•"/>
            </a:pPr>
            <a:r>
              <a:rPr lang="en-US" sz="860">
                <a:solidFill>
                  <a:srgbClr val="404040"/>
                </a:solidFill>
                <a:latin typeface="Public Sans"/>
                <a:ea typeface="Public Sans"/>
                <a:cs typeface="Public Sans"/>
                <a:sym typeface="Public Sans"/>
              </a:rPr>
              <a:t>Sign Payoff Authorization</a:t>
            </a:r>
          </a:p>
          <a:p>
            <a:pPr algn="l" marL="185675" indent="-92837" lvl="1">
              <a:lnSpc>
                <a:spcPts val="1118"/>
              </a:lnSpc>
              <a:buFont typeface="Arial"/>
              <a:buChar char="•"/>
            </a:pPr>
            <a:r>
              <a:rPr lang="en-US" sz="860">
                <a:solidFill>
                  <a:srgbClr val="404040"/>
                </a:solidFill>
                <a:latin typeface="Public Sans"/>
                <a:ea typeface="Public Sans"/>
                <a:cs typeface="Public Sans"/>
                <a:sym typeface="Public Sans"/>
              </a:rPr>
              <a:t>Finalize all disclosures and addenda</a:t>
            </a:r>
          </a:p>
          <a:p>
            <a:pPr algn="l" marL="185675" indent="-92837" lvl="1">
              <a:lnSpc>
                <a:spcPts val="1118"/>
              </a:lnSpc>
              <a:buFont typeface="Arial"/>
              <a:buChar char="•"/>
            </a:pPr>
            <a:r>
              <a:rPr lang="en-US" sz="860">
                <a:solidFill>
                  <a:srgbClr val="404040"/>
                </a:solidFill>
                <a:latin typeface="Public Sans"/>
                <a:ea typeface="Public Sans"/>
                <a:cs typeface="Public Sans"/>
                <a:sym typeface="Public Sans"/>
              </a:rPr>
              <a:t>Confirm closing date and details</a:t>
            </a:r>
          </a:p>
        </p:txBody>
      </p:sp>
      <p:sp>
        <p:nvSpPr>
          <p:cNvPr name="TextBox 48" id="48"/>
          <p:cNvSpPr txBox="true"/>
          <p:nvPr/>
        </p:nvSpPr>
        <p:spPr>
          <a:xfrm rot="0">
            <a:off x="7910856" y="2627782"/>
            <a:ext cx="1585224" cy="16588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253"/>
              </a:lnSpc>
            </a:pPr>
            <a:r>
              <a:rPr lang="en-US" b="true" sz="1044">
                <a:solidFill>
                  <a:srgbClr val="404040"/>
                </a:solidFill>
                <a:latin typeface="Public Sans Bold"/>
                <a:ea typeface="Public Sans Bold"/>
                <a:cs typeface="Public Sans Bold"/>
                <a:sym typeface="Public Sans Bold"/>
              </a:rPr>
              <a:t>Closing</a:t>
            </a:r>
          </a:p>
        </p:txBody>
      </p:sp>
      <p:sp>
        <p:nvSpPr>
          <p:cNvPr name="TextBox 49" id="49"/>
          <p:cNvSpPr txBox="true"/>
          <p:nvPr/>
        </p:nvSpPr>
        <p:spPr>
          <a:xfrm rot="0">
            <a:off x="7941132" y="4401062"/>
            <a:ext cx="1530004" cy="185792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413"/>
              </a:lnSpc>
              <a:spcBef>
                <a:spcPct val="0"/>
              </a:spcBef>
            </a:pPr>
            <a:r>
              <a:rPr lang="en-US" b="true" sz="1177">
                <a:solidFill>
                  <a:srgbClr val="404040"/>
                </a:solidFill>
                <a:latin typeface="Public Sans Bold"/>
                <a:ea typeface="Public Sans Bold"/>
                <a:cs typeface="Public Sans Bold"/>
                <a:sym typeface="Public Sans Bold"/>
              </a:rPr>
              <a:t>WORKFLOW</a:t>
            </a:r>
          </a:p>
        </p:txBody>
      </p:sp>
      <p:sp>
        <p:nvSpPr>
          <p:cNvPr name="TextBox 50" id="50"/>
          <p:cNvSpPr txBox="true"/>
          <p:nvPr/>
        </p:nvSpPr>
        <p:spPr>
          <a:xfrm rot="0">
            <a:off x="8078680" y="4630699"/>
            <a:ext cx="1392457" cy="110032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 marL="185674" indent="-92837" lvl="1">
              <a:lnSpc>
                <a:spcPts val="1117"/>
              </a:lnSpc>
              <a:buFont typeface="Arial"/>
              <a:buChar char="•"/>
            </a:pPr>
            <a:r>
              <a:rPr lang="en-US" sz="859">
                <a:solidFill>
                  <a:srgbClr val="404040"/>
                </a:solidFill>
                <a:latin typeface="Public Sans"/>
                <a:ea typeface="Public Sans"/>
                <a:cs typeface="Public Sans"/>
                <a:sym typeface="Public Sans"/>
              </a:rPr>
              <a:t>Sign final documents (e.g., Closing Disclosure, Amendment)</a:t>
            </a:r>
          </a:p>
          <a:p>
            <a:pPr algn="l" marL="185674" indent="-92837" lvl="1">
              <a:lnSpc>
                <a:spcPts val="1117"/>
              </a:lnSpc>
              <a:buFont typeface="Arial"/>
              <a:buChar char="•"/>
            </a:pPr>
            <a:r>
              <a:rPr lang="en-US" sz="859">
                <a:solidFill>
                  <a:srgbClr val="404040"/>
                </a:solidFill>
                <a:latin typeface="Public Sans"/>
                <a:ea typeface="Public Sans"/>
                <a:cs typeface="Public Sans"/>
                <a:sym typeface="Public Sans"/>
              </a:rPr>
              <a:t>Transfer ownership and keys</a:t>
            </a:r>
          </a:p>
          <a:p>
            <a:pPr algn="l" marL="185674" indent="-92837" lvl="1">
              <a:lnSpc>
                <a:spcPts val="1117"/>
              </a:lnSpc>
              <a:buFont typeface="Arial"/>
              <a:buChar char="•"/>
            </a:pPr>
            <a:r>
              <a:rPr lang="en-US" sz="859">
                <a:solidFill>
                  <a:srgbClr val="404040"/>
                </a:solidFill>
                <a:latin typeface="Public Sans"/>
                <a:ea typeface="Public Sans"/>
                <a:cs typeface="Public Sans"/>
                <a:sym typeface="Public Sans"/>
              </a:rPr>
              <a:t>Receive proceeds from the sale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2006-08-16T00:00:00Z</dcterms:created>
  <dc:identifier>DAGpC3vtDR0</dc:identifier>
  <dcterms:modified xsi:type="dcterms:W3CDTF">2011-08-01T06:04:30Z</dcterms:modified>
  <cp:revision>1</cp:revision>
  <dc:title>ADKAR Change Management Model Infographic Graph</dc:title>
</cp:coreProperties>
</file>