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9753600" cy="7315200"/>
  <p:notesSz cx="6858000" cy="9144000"/>
  <p:embeddedFontLst>
    <p:embeddedFont>
      <p:font typeface="Public Sans Bold" charset="1" panose="00000000000000000000"/>
      <p:regular r:id="rId7"/>
    </p:embeddedFont>
    <p:embeddedFont>
      <p:font typeface="Public Sans" charset="1" panose="000000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F1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-10800000">
            <a:off x="606231" y="2919958"/>
            <a:ext cx="1585224" cy="618940"/>
            <a:chOff x="0" y="0"/>
            <a:chExt cx="9237708" cy="3606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237708" cy="3606800"/>
            </a:xfrm>
            <a:custGeom>
              <a:avLst/>
              <a:gdLst/>
              <a:ahLst/>
              <a:cxnLst/>
              <a:rect r="r" b="b" t="t" l="l"/>
              <a:pathLst>
                <a:path h="3606800" w="9237708">
                  <a:moveTo>
                    <a:pt x="9237708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9237708" y="3606800"/>
                  </a:lnTo>
                  <a:lnTo>
                    <a:pt x="8196308" y="1803400"/>
                  </a:lnTo>
                  <a:close/>
                </a:path>
              </a:pathLst>
            </a:custGeom>
            <a:solidFill>
              <a:srgbClr val="E7CDC2"/>
            </a:solidFill>
          </p:spPr>
        </p:sp>
      </p:grpSp>
      <p:grpSp>
        <p:nvGrpSpPr>
          <p:cNvPr name="Group 4" id="4"/>
          <p:cNvGrpSpPr/>
          <p:nvPr/>
        </p:nvGrpSpPr>
        <p:grpSpPr>
          <a:xfrm rot="-10800000">
            <a:off x="2089116" y="2919958"/>
            <a:ext cx="1585224" cy="618940"/>
            <a:chOff x="0" y="0"/>
            <a:chExt cx="9237708" cy="36068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9237708" cy="3606800"/>
            </a:xfrm>
            <a:custGeom>
              <a:avLst/>
              <a:gdLst/>
              <a:ahLst/>
              <a:cxnLst/>
              <a:rect r="r" b="b" t="t" l="l"/>
              <a:pathLst>
                <a:path h="3606800" w="9237708">
                  <a:moveTo>
                    <a:pt x="9237708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9237708" y="3606800"/>
                  </a:lnTo>
                  <a:lnTo>
                    <a:pt x="8196308" y="1803400"/>
                  </a:lnTo>
                  <a:close/>
                </a:path>
              </a:pathLst>
            </a:custGeom>
            <a:solidFill>
              <a:srgbClr val="EFD6B1"/>
            </a:solidFill>
          </p:spPr>
        </p:sp>
      </p:grpSp>
      <p:grpSp>
        <p:nvGrpSpPr>
          <p:cNvPr name="Group 6" id="6"/>
          <p:cNvGrpSpPr/>
          <p:nvPr/>
        </p:nvGrpSpPr>
        <p:grpSpPr>
          <a:xfrm rot="-10800000">
            <a:off x="3576672" y="2919958"/>
            <a:ext cx="1585224" cy="618940"/>
            <a:chOff x="0" y="0"/>
            <a:chExt cx="9237708" cy="36068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9237708" cy="3606800"/>
            </a:xfrm>
            <a:custGeom>
              <a:avLst/>
              <a:gdLst/>
              <a:ahLst/>
              <a:cxnLst/>
              <a:rect r="r" b="b" t="t" l="l"/>
              <a:pathLst>
                <a:path h="3606800" w="9237708">
                  <a:moveTo>
                    <a:pt x="9237708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9237708" y="3606800"/>
                  </a:lnTo>
                  <a:lnTo>
                    <a:pt x="8196308" y="1803400"/>
                  </a:lnTo>
                  <a:close/>
                </a:path>
              </a:pathLst>
            </a:custGeom>
            <a:solidFill>
              <a:srgbClr val="B2B2CF"/>
            </a:solidFill>
          </p:spPr>
        </p:sp>
      </p:grpSp>
      <p:grpSp>
        <p:nvGrpSpPr>
          <p:cNvPr name="Group 8" id="8"/>
          <p:cNvGrpSpPr/>
          <p:nvPr/>
        </p:nvGrpSpPr>
        <p:grpSpPr>
          <a:xfrm rot="-10800000">
            <a:off x="5059557" y="2919958"/>
            <a:ext cx="1585224" cy="618940"/>
            <a:chOff x="0" y="0"/>
            <a:chExt cx="9237708" cy="36068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9237708" cy="3606800"/>
            </a:xfrm>
            <a:custGeom>
              <a:avLst/>
              <a:gdLst/>
              <a:ahLst/>
              <a:cxnLst/>
              <a:rect r="r" b="b" t="t" l="l"/>
              <a:pathLst>
                <a:path h="3606800" w="9237708">
                  <a:moveTo>
                    <a:pt x="9237708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9237708" y="3606800"/>
                  </a:lnTo>
                  <a:lnTo>
                    <a:pt x="8196308" y="1803400"/>
                  </a:lnTo>
                  <a:close/>
                </a:path>
              </a:pathLst>
            </a:custGeom>
            <a:solidFill>
              <a:srgbClr val="BEE6DC"/>
            </a:solidFill>
          </p:spPr>
        </p:sp>
      </p:grpSp>
      <p:grpSp>
        <p:nvGrpSpPr>
          <p:cNvPr name="Group 10" id="10"/>
          <p:cNvGrpSpPr/>
          <p:nvPr/>
        </p:nvGrpSpPr>
        <p:grpSpPr>
          <a:xfrm rot="-10800000">
            <a:off x="6547172" y="2919958"/>
            <a:ext cx="1585224" cy="618940"/>
            <a:chOff x="0" y="0"/>
            <a:chExt cx="9237708" cy="3606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9237708" cy="3606800"/>
            </a:xfrm>
            <a:custGeom>
              <a:avLst/>
              <a:gdLst/>
              <a:ahLst/>
              <a:cxnLst/>
              <a:rect r="r" b="b" t="t" l="l"/>
              <a:pathLst>
                <a:path h="3606800" w="9237708">
                  <a:moveTo>
                    <a:pt x="9237708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9237708" y="3606800"/>
                  </a:lnTo>
                  <a:lnTo>
                    <a:pt x="8196308" y="1803400"/>
                  </a:lnTo>
                  <a:close/>
                </a:path>
              </a:pathLst>
            </a:custGeom>
            <a:solidFill>
              <a:srgbClr val="CBA188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4093522" y="3726906"/>
            <a:ext cx="519892" cy="519892"/>
            <a:chOff x="0" y="0"/>
            <a:chExt cx="6350000" cy="6350000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B2B2CF"/>
            </a:solidFill>
          </p:spPr>
        </p:sp>
      </p:grpSp>
      <p:grpSp>
        <p:nvGrpSpPr>
          <p:cNvPr name="Group 14" id="14"/>
          <p:cNvGrpSpPr/>
          <p:nvPr/>
        </p:nvGrpSpPr>
        <p:grpSpPr>
          <a:xfrm rot="0">
            <a:off x="5610305" y="3702736"/>
            <a:ext cx="519892" cy="519892"/>
            <a:chOff x="0" y="0"/>
            <a:chExt cx="6350000" cy="6350000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BEE6DC"/>
            </a:solidFill>
          </p:spPr>
        </p:sp>
      </p:grpSp>
      <p:grpSp>
        <p:nvGrpSpPr>
          <p:cNvPr name="Group 16" id="16"/>
          <p:cNvGrpSpPr/>
          <p:nvPr/>
        </p:nvGrpSpPr>
        <p:grpSpPr>
          <a:xfrm rot="0">
            <a:off x="2576739" y="3702736"/>
            <a:ext cx="519892" cy="519892"/>
            <a:chOff x="0" y="0"/>
            <a:chExt cx="6350000" cy="635000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FD6B1"/>
            </a:solidFill>
          </p:spPr>
        </p:sp>
      </p:grpSp>
      <p:grpSp>
        <p:nvGrpSpPr>
          <p:cNvPr name="Group 18" id="18"/>
          <p:cNvGrpSpPr/>
          <p:nvPr/>
        </p:nvGrpSpPr>
        <p:grpSpPr>
          <a:xfrm rot="0">
            <a:off x="1056722" y="3702736"/>
            <a:ext cx="519892" cy="519892"/>
            <a:chOff x="0" y="0"/>
            <a:chExt cx="6350000" cy="6350000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7CDC2"/>
            </a:solidFill>
          </p:spPr>
        </p:sp>
      </p:grpSp>
      <p:grpSp>
        <p:nvGrpSpPr>
          <p:cNvPr name="Group 20" id="20"/>
          <p:cNvGrpSpPr/>
          <p:nvPr/>
        </p:nvGrpSpPr>
        <p:grpSpPr>
          <a:xfrm rot="0">
            <a:off x="6947421" y="3702736"/>
            <a:ext cx="519892" cy="519892"/>
            <a:chOff x="0" y="0"/>
            <a:chExt cx="6350000" cy="63500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BA188"/>
            </a:solidFill>
          </p:spPr>
        </p:sp>
      </p:grpSp>
      <p:grpSp>
        <p:nvGrpSpPr>
          <p:cNvPr name="Group 22" id="22"/>
          <p:cNvGrpSpPr/>
          <p:nvPr/>
        </p:nvGrpSpPr>
        <p:grpSpPr>
          <a:xfrm rot="-10800000">
            <a:off x="8030998" y="2919958"/>
            <a:ext cx="1585224" cy="618940"/>
            <a:chOff x="0" y="0"/>
            <a:chExt cx="9237708" cy="3606800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9237708" cy="3606800"/>
            </a:xfrm>
            <a:custGeom>
              <a:avLst/>
              <a:gdLst/>
              <a:ahLst/>
              <a:cxnLst/>
              <a:rect r="r" b="b" t="t" l="l"/>
              <a:pathLst>
                <a:path h="3606800" w="9237708">
                  <a:moveTo>
                    <a:pt x="9237708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9237708" y="3606800"/>
                  </a:lnTo>
                  <a:lnTo>
                    <a:pt x="8196308" y="1803400"/>
                  </a:lnTo>
                  <a:close/>
                </a:path>
              </a:pathLst>
            </a:custGeom>
            <a:solidFill>
              <a:srgbClr val="00BF63">
                <a:alpha val="65882"/>
              </a:srgbClr>
            </a:solidFill>
          </p:spPr>
        </p:sp>
      </p:grpSp>
      <p:grpSp>
        <p:nvGrpSpPr>
          <p:cNvPr name="Group 24" id="24"/>
          <p:cNvGrpSpPr/>
          <p:nvPr/>
        </p:nvGrpSpPr>
        <p:grpSpPr>
          <a:xfrm rot="0">
            <a:off x="8543638" y="3702736"/>
            <a:ext cx="519892" cy="519892"/>
            <a:chOff x="0" y="0"/>
            <a:chExt cx="6350000" cy="6350000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00BF63">
                <a:alpha val="69804"/>
              </a:srgbClr>
            </a:solidFill>
          </p:spPr>
        </p:sp>
      </p:grpSp>
      <p:sp>
        <p:nvSpPr>
          <p:cNvPr name="Freeform 26" id="26"/>
          <p:cNvSpPr/>
          <p:nvPr/>
        </p:nvSpPr>
        <p:spPr>
          <a:xfrm flipH="false" flipV="false" rot="0">
            <a:off x="8600888" y="3858293"/>
            <a:ext cx="425013" cy="253462"/>
          </a:xfrm>
          <a:custGeom>
            <a:avLst/>
            <a:gdLst/>
            <a:ahLst/>
            <a:cxnLst/>
            <a:rect r="r" b="b" t="t" l="l"/>
            <a:pathLst>
              <a:path h="253462" w="425013">
                <a:moveTo>
                  <a:pt x="0" y="0"/>
                </a:moveTo>
                <a:lnTo>
                  <a:pt x="425013" y="0"/>
                </a:lnTo>
                <a:lnTo>
                  <a:pt x="425013" y="253462"/>
                </a:lnTo>
                <a:lnTo>
                  <a:pt x="0" y="2534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0">
            <a:off x="1195843" y="3779051"/>
            <a:ext cx="304571" cy="318922"/>
          </a:xfrm>
          <a:custGeom>
            <a:avLst/>
            <a:gdLst/>
            <a:ahLst/>
            <a:cxnLst/>
            <a:rect r="r" b="b" t="t" l="l"/>
            <a:pathLst>
              <a:path h="318922" w="304571">
                <a:moveTo>
                  <a:pt x="0" y="0"/>
                </a:moveTo>
                <a:lnTo>
                  <a:pt x="304571" y="0"/>
                </a:lnTo>
                <a:lnTo>
                  <a:pt x="304571" y="318922"/>
                </a:lnTo>
                <a:lnTo>
                  <a:pt x="0" y="31892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false" flipV="false" rot="0">
            <a:off x="2669992" y="3795989"/>
            <a:ext cx="333385" cy="333385"/>
          </a:xfrm>
          <a:custGeom>
            <a:avLst/>
            <a:gdLst/>
            <a:ahLst/>
            <a:cxnLst/>
            <a:rect r="r" b="b" t="t" l="l"/>
            <a:pathLst>
              <a:path h="333385" w="333385">
                <a:moveTo>
                  <a:pt x="0" y="0"/>
                </a:moveTo>
                <a:lnTo>
                  <a:pt x="333385" y="0"/>
                </a:lnTo>
                <a:lnTo>
                  <a:pt x="333385" y="333386"/>
                </a:lnTo>
                <a:lnTo>
                  <a:pt x="0" y="33338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0">
            <a:off x="4188654" y="3896255"/>
            <a:ext cx="333039" cy="203986"/>
          </a:xfrm>
          <a:custGeom>
            <a:avLst/>
            <a:gdLst/>
            <a:ahLst/>
            <a:cxnLst/>
            <a:rect r="r" b="b" t="t" l="l"/>
            <a:pathLst>
              <a:path h="203986" w="333039">
                <a:moveTo>
                  <a:pt x="0" y="0"/>
                </a:moveTo>
                <a:lnTo>
                  <a:pt x="333039" y="0"/>
                </a:lnTo>
                <a:lnTo>
                  <a:pt x="333039" y="203986"/>
                </a:lnTo>
                <a:lnTo>
                  <a:pt x="0" y="20398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0">
            <a:off x="5730595" y="3844019"/>
            <a:ext cx="279312" cy="266616"/>
          </a:xfrm>
          <a:custGeom>
            <a:avLst/>
            <a:gdLst/>
            <a:ahLst/>
            <a:cxnLst/>
            <a:rect r="r" b="b" t="t" l="l"/>
            <a:pathLst>
              <a:path h="266616" w="279312">
                <a:moveTo>
                  <a:pt x="0" y="0"/>
                </a:moveTo>
                <a:lnTo>
                  <a:pt x="279312" y="0"/>
                </a:lnTo>
                <a:lnTo>
                  <a:pt x="279312" y="266616"/>
                </a:lnTo>
                <a:lnTo>
                  <a:pt x="0" y="266616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0">
            <a:off x="7082760" y="3771632"/>
            <a:ext cx="321530" cy="338452"/>
          </a:xfrm>
          <a:custGeom>
            <a:avLst/>
            <a:gdLst/>
            <a:ahLst/>
            <a:cxnLst/>
            <a:rect r="r" b="b" t="t" l="l"/>
            <a:pathLst>
              <a:path h="338452" w="321530">
                <a:moveTo>
                  <a:pt x="0" y="0"/>
                </a:moveTo>
                <a:lnTo>
                  <a:pt x="321530" y="0"/>
                </a:lnTo>
                <a:lnTo>
                  <a:pt x="321530" y="338452"/>
                </a:lnTo>
                <a:lnTo>
                  <a:pt x="0" y="338452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2" id="32"/>
          <p:cNvSpPr txBox="true"/>
          <p:nvPr/>
        </p:nvSpPr>
        <p:spPr>
          <a:xfrm rot="0">
            <a:off x="606231" y="2627782"/>
            <a:ext cx="1585224" cy="1658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53"/>
              </a:lnSpc>
            </a:pPr>
            <a:r>
              <a:rPr lang="en-US" b="true" sz="1044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Pre-Listing Phase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2095902" y="2627782"/>
            <a:ext cx="1578438" cy="1658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53"/>
              </a:lnSpc>
            </a:pPr>
            <a:r>
              <a:rPr lang="en-US" b="true" sz="1044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Listing Phase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3576672" y="2627782"/>
            <a:ext cx="1585224" cy="1658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53"/>
              </a:lnSpc>
            </a:pPr>
            <a:r>
              <a:rPr lang="en-US" b="true" sz="1044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Offer Acceptance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5059557" y="2549594"/>
            <a:ext cx="1585224" cy="3222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53"/>
              </a:lnSpc>
            </a:pPr>
            <a:r>
              <a:rPr lang="en-US" b="true" sz="1044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Inspection and Contingencies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6547172" y="2627782"/>
            <a:ext cx="1585224" cy="1658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53"/>
              </a:lnSpc>
            </a:pPr>
            <a:r>
              <a:rPr lang="en-US" b="true" sz="1044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Pre-Closing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481957" y="4401062"/>
            <a:ext cx="1530004" cy="1857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13"/>
              </a:lnSpc>
              <a:spcBef>
                <a:spcPct val="0"/>
              </a:spcBef>
            </a:pPr>
            <a:r>
              <a:rPr lang="en-US" b="true" sz="1177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WORKFLOW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2158516" y="4399198"/>
            <a:ext cx="1530004" cy="1857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13"/>
              </a:lnSpc>
              <a:spcBef>
                <a:spcPct val="0"/>
              </a:spcBef>
            </a:pPr>
            <a:r>
              <a:rPr lang="en-US" b="true" sz="1177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WORKFLOW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3517539" y="4401062"/>
            <a:ext cx="1530004" cy="1857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13"/>
              </a:lnSpc>
              <a:spcBef>
                <a:spcPct val="0"/>
              </a:spcBef>
            </a:pPr>
            <a:r>
              <a:rPr lang="en-US" b="true" sz="1177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WORKFLOW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4934926" y="4401062"/>
            <a:ext cx="1530004" cy="1857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13"/>
              </a:lnSpc>
              <a:spcBef>
                <a:spcPct val="0"/>
              </a:spcBef>
            </a:pPr>
            <a:r>
              <a:rPr lang="en-US" b="true" sz="1177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WORKFLOW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6414667" y="4401062"/>
            <a:ext cx="1530004" cy="1857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13"/>
              </a:lnSpc>
              <a:spcBef>
                <a:spcPct val="0"/>
              </a:spcBef>
            </a:pPr>
            <a:r>
              <a:rPr lang="en-US" b="true" sz="1177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WORKFLOW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1852345" y="1159312"/>
            <a:ext cx="5772178" cy="73338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79"/>
              </a:lnSpc>
              <a:spcBef>
                <a:spcPct val="0"/>
              </a:spcBef>
            </a:pPr>
            <a:r>
              <a:rPr lang="en-US" b="true" sz="2400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Real Est</a:t>
            </a:r>
            <a:r>
              <a:rPr lang="en-US" b="true" sz="2400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ate Transaction Process Flow (Seller's Perspective)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270055" y="4630699"/>
            <a:ext cx="1689911" cy="1546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186481" indent="-93240" lvl="1">
              <a:lnSpc>
                <a:spcPts val="1122"/>
              </a:lnSpc>
              <a:buFont typeface="Arial"/>
              <a:buChar char="•"/>
            </a:pPr>
            <a:r>
              <a:rPr lang="en-US" sz="863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Sign Brokerage Rel</a:t>
            </a:r>
            <a:r>
              <a:rPr lang="en-US" sz="863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ationships Disclosure</a:t>
            </a:r>
          </a:p>
          <a:p>
            <a:pPr algn="l" marL="186481" indent="-93240" lvl="1">
              <a:lnSpc>
                <a:spcPts val="1122"/>
              </a:lnSpc>
              <a:buFont typeface="Arial"/>
              <a:buChar char="•"/>
            </a:pPr>
            <a:r>
              <a:rPr lang="en-US" sz="863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Sign Exclusive Right to Sell Contract</a:t>
            </a:r>
          </a:p>
          <a:p>
            <a:pPr algn="l" marL="186481" indent="-93240" lvl="1">
              <a:lnSpc>
                <a:spcPts val="1122"/>
              </a:lnSpc>
              <a:buFont typeface="Arial"/>
              <a:buChar char="•"/>
            </a:pPr>
            <a:r>
              <a:rPr lang="en-US" sz="863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Prepare and sign Seller's Disclosure and Condition of Property Addendum</a:t>
            </a:r>
          </a:p>
          <a:p>
            <a:pPr algn="l" marL="186481" indent="-93240" lvl="1">
              <a:lnSpc>
                <a:spcPts val="1122"/>
              </a:lnSpc>
              <a:buFont typeface="Arial"/>
              <a:buChar char="•"/>
            </a:pPr>
            <a:r>
              <a:rPr lang="en-US" sz="863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Complete Home Inspection and Warranty Disclosures</a:t>
            </a:r>
          </a:p>
          <a:p>
            <a:pPr algn="l" marL="186481" indent="-93240" lvl="1">
              <a:lnSpc>
                <a:spcPts val="1122"/>
              </a:lnSpc>
              <a:buFont typeface="Arial"/>
              <a:buChar char="•"/>
            </a:pPr>
            <a:r>
              <a:rPr lang="en-US" sz="863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Sign Wire Fraud Disclosure &amp; Acknowledgement</a:t>
            </a:r>
          </a:p>
        </p:txBody>
      </p:sp>
      <p:sp>
        <p:nvSpPr>
          <p:cNvPr name="TextBox 44" id="44"/>
          <p:cNvSpPr txBox="true"/>
          <p:nvPr/>
        </p:nvSpPr>
        <p:spPr>
          <a:xfrm rot="0">
            <a:off x="2045481" y="4630699"/>
            <a:ext cx="1392457" cy="9872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186481" indent="-93240" lvl="1">
              <a:lnSpc>
                <a:spcPts val="1122"/>
              </a:lnSpc>
              <a:buFont typeface="Arial"/>
              <a:buChar char="•"/>
            </a:pPr>
            <a:r>
              <a:rPr lang="en-US" sz="863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Property listed on MLS and marketed</a:t>
            </a:r>
          </a:p>
          <a:p>
            <a:pPr algn="l" marL="186481" indent="-93240" lvl="1">
              <a:lnSpc>
                <a:spcPts val="1122"/>
              </a:lnSpc>
              <a:buFont typeface="Arial"/>
              <a:buChar char="•"/>
            </a:pPr>
            <a:r>
              <a:rPr lang="en-US" sz="863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Showings and open houses conducted</a:t>
            </a:r>
          </a:p>
          <a:p>
            <a:pPr algn="l" marL="186481" indent="-93240" lvl="1">
              <a:lnSpc>
                <a:spcPts val="1122"/>
              </a:lnSpc>
              <a:buFont typeface="Arial"/>
              <a:buChar char="•"/>
            </a:pPr>
            <a:r>
              <a:rPr lang="en-US" sz="863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Offers received and reviewed</a:t>
            </a:r>
          </a:p>
          <a:p>
            <a:pPr algn="l">
              <a:lnSpc>
                <a:spcPts val="1122"/>
              </a:lnSpc>
            </a:pPr>
          </a:p>
        </p:txBody>
      </p:sp>
      <p:sp>
        <p:nvSpPr>
          <p:cNvPr name="TextBox 45" id="45"/>
          <p:cNvSpPr txBox="true"/>
          <p:nvPr/>
        </p:nvSpPr>
        <p:spPr>
          <a:xfrm rot="0">
            <a:off x="3517539" y="4630699"/>
            <a:ext cx="1392457" cy="9872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186481" indent="-93240" lvl="1">
              <a:lnSpc>
                <a:spcPts val="1122"/>
              </a:lnSpc>
              <a:buFont typeface="Arial"/>
              <a:buChar char="•"/>
            </a:pPr>
            <a:r>
              <a:rPr lang="en-US" sz="863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Negotiate terms with buyer</a:t>
            </a:r>
          </a:p>
          <a:p>
            <a:pPr algn="l" marL="186481" indent="-93240" lvl="1">
              <a:lnSpc>
                <a:spcPts val="1122"/>
              </a:lnSpc>
              <a:buFont typeface="Arial"/>
              <a:buChar char="•"/>
            </a:pPr>
            <a:r>
              <a:rPr lang="en-US" sz="863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Sign Sales Contract (e.g., LBOR Sales Contract)</a:t>
            </a:r>
          </a:p>
          <a:p>
            <a:pPr algn="l" marL="186481" indent="-93240" lvl="1">
              <a:lnSpc>
                <a:spcPts val="1122"/>
              </a:lnSpc>
              <a:buFont typeface="Arial"/>
              <a:buChar char="•"/>
            </a:pPr>
            <a:r>
              <a:rPr lang="en-US" sz="863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Provide Estimated Proceeds Worksheet</a:t>
            </a:r>
          </a:p>
        </p:txBody>
      </p:sp>
      <p:sp>
        <p:nvSpPr>
          <p:cNvPr name="TextBox 46" id="46"/>
          <p:cNvSpPr txBox="true"/>
          <p:nvPr/>
        </p:nvSpPr>
        <p:spPr>
          <a:xfrm rot="0">
            <a:off x="4991578" y="4630699"/>
            <a:ext cx="1392457" cy="12669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186481" indent="-93240" lvl="1">
              <a:lnSpc>
                <a:spcPts val="1122"/>
              </a:lnSpc>
              <a:buFont typeface="Arial"/>
              <a:buChar char="•"/>
            </a:pPr>
            <a:r>
              <a:rPr lang="en-US" sz="863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Buyer conducts home inspection</a:t>
            </a:r>
          </a:p>
          <a:p>
            <a:pPr algn="l" marL="186481" indent="-93240" lvl="1">
              <a:lnSpc>
                <a:spcPts val="1122"/>
              </a:lnSpc>
              <a:buFont typeface="Arial"/>
              <a:buChar char="•"/>
            </a:pPr>
            <a:r>
              <a:rPr lang="en-US" sz="863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Resolve inspection findings (e.g., Resolution of Unacceptable Conditions)</a:t>
            </a:r>
          </a:p>
          <a:p>
            <a:pPr algn="l" marL="186481" indent="-93240" lvl="1">
              <a:lnSpc>
                <a:spcPts val="1122"/>
              </a:lnSpc>
              <a:buFont typeface="Arial"/>
              <a:buChar char="•"/>
            </a:pPr>
            <a:r>
              <a:rPr lang="en-US" sz="863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Amendments to the contract as needed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6511138" y="4630699"/>
            <a:ext cx="1392457" cy="13733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185675" indent="-92837" lvl="1">
              <a:lnSpc>
                <a:spcPts val="1118"/>
              </a:lnSpc>
              <a:buFont typeface="Arial"/>
              <a:buChar char="•"/>
            </a:pPr>
            <a:r>
              <a:rPr lang="en-US" sz="86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Update legal documents (e.g., marital status, legal description)</a:t>
            </a:r>
          </a:p>
          <a:p>
            <a:pPr algn="l" marL="185675" indent="-92837" lvl="1">
              <a:lnSpc>
                <a:spcPts val="1118"/>
              </a:lnSpc>
              <a:buFont typeface="Arial"/>
              <a:buChar char="•"/>
            </a:pPr>
            <a:r>
              <a:rPr lang="en-US" sz="86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Sign Payoff Authorization</a:t>
            </a:r>
          </a:p>
          <a:p>
            <a:pPr algn="l" marL="185675" indent="-92837" lvl="1">
              <a:lnSpc>
                <a:spcPts val="1118"/>
              </a:lnSpc>
              <a:buFont typeface="Arial"/>
              <a:buChar char="•"/>
            </a:pPr>
            <a:r>
              <a:rPr lang="en-US" sz="86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Finalize all disclosures and addenda</a:t>
            </a:r>
          </a:p>
          <a:p>
            <a:pPr algn="l" marL="185675" indent="-92837" lvl="1">
              <a:lnSpc>
                <a:spcPts val="1118"/>
              </a:lnSpc>
              <a:buFont typeface="Arial"/>
              <a:buChar char="•"/>
            </a:pPr>
            <a:r>
              <a:rPr lang="en-US" sz="86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Confirm closing date and details</a:t>
            </a:r>
          </a:p>
        </p:txBody>
      </p:sp>
      <p:sp>
        <p:nvSpPr>
          <p:cNvPr name="TextBox 48" id="48"/>
          <p:cNvSpPr txBox="true"/>
          <p:nvPr/>
        </p:nvSpPr>
        <p:spPr>
          <a:xfrm rot="0">
            <a:off x="7910856" y="2627782"/>
            <a:ext cx="1585224" cy="1658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53"/>
              </a:lnSpc>
            </a:pPr>
            <a:r>
              <a:rPr lang="en-US" b="true" sz="1044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Closing</a:t>
            </a:r>
          </a:p>
        </p:txBody>
      </p:sp>
      <p:sp>
        <p:nvSpPr>
          <p:cNvPr name="TextBox 49" id="49"/>
          <p:cNvSpPr txBox="true"/>
          <p:nvPr/>
        </p:nvSpPr>
        <p:spPr>
          <a:xfrm rot="0">
            <a:off x="7941132" y="4401062"/>
            <a:ext cx="1530004" cy="1857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13"/>
              </a:lnSpc>
              <a:spcBef>
                <a:spcPct val="0"/>
              </a:spcBef>
            </a:pPr>
            <a:r>
              <a:rPr lang="en-US" b="true" sz="1177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WORKFLOW</a:t>
            </a:r>
          </a:p>
        </p:txBody>
      </p:sp>
      <p:sp>
        <p:nvSpPr>
          <p:cNvPr name="TextBox 50" id="50"/>
          <p:cNvSpPr txBox="true"/>
          <p:nvPr/>
        </p:nvSpPr>
        <p:spPr>
          <a:xfrm rot="0">
            <a:off x="8078680" y="4630699"/>
            <a:ext cx="1392457" cy="11003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185674" indent="-92837" lvl="1">
              <a:lnSpc>
                <a:spcPts val="1117"/>
              </a:lnSpc>
              <a:buFont typeface="Arial"/>
              <a:buChar char="•"/>
            </a:pPr>
            <a:r>
              <a:rPr lang="en-US" sz="859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Sign final documents (e.g., Closing Disclosure, Amendment)</a:t>
            </a:r>
          </a:p>
          <a:p>
            <a:pPr algn="l" marL="185674" indent="-92837" lvl="1">
              <a:lnSpc>
                <a:spcPts val="1117"/>
              </a:lnSpc>
              <a:buFont typeface="Arial"/>
              <a:buChar char="•"/>
            </a:pPr>
            <a:r>
              <a:rPr lang="en-US" sz="859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Transfer ownership and keys</a:t>
            </a:r>
          </a:p>
          <a:p>
            <a:pPr algn="l" marL="185674" indent="-92837" lvl="1">
              <a:lnSpc>
                <a:spcPts val="1117"/>
              </a:lnSpc>
              <a:buFont typeface="Arial"/>
              <a:buChar char="•"/>
            </a:pPr>
            <a:r>
              <a:rPr lang="en-US" sz="859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Receive proceeds from the sale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DAGpC3vtDR0</dc:identifier>
  <dcterms:modified xsi:type="dcterms:W3CDTF">2011-08-01T06:04:30Z</dcterms:modified>
  <cp:revision>1</cp:revision>
  <dc:title>ADKAR Change Management Model Infographic Graph</dc:title>
</cp:coreProperties>
</file>